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836712"/>
            <a:ext cx="11584144" cy="1260491"/>
          </a:xfrm>
          <a:prstGeom prst="rect">
            <a:avLst/>
          </a:prstGeom>
        </p:spPr>
      </p:pic>
      <p:pic>
        <p:nvPicPr>
          <p:cNvPr id="10" name="新趋势题型-4字.eps" descr="id:21475070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2388959"/>
            <a:ext cx="4923148" cy="59251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789536" y="2363715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综合填空</a:t>
            </a:r>
            <a:endParaRPr lang="zh-CN" altLang="en-US"/>
          </a:p>
        </p:txBody>
      </p:sp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360854" y="3096299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文主要讲述了中国十二生肖的由来以及背后的故事。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58899"/>
            <a:ext cx="2664296" cy="65105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4771067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山东青岛市南区期中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44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culture,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zodiac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showing different years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in fixed order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固定顺序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Rat to Pig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order was decided by an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exciting/dangerous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river-crossing race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6662727" y="859985"/>
            <a:ext cx="1287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animals</a:t>
            </a:r>
            <a:endParaRPr lang="zh-CN" altLang="en-US" sz="1800"/>
          </a:p>
        </p:txBody>
      </p:sp>
      <p:sp>
        <p:nvSpPr>
          <p:cNvPr id="7" name="矩形 6"/>
          <p:cNvSpPr/>
          <p:nvPr/>
        </p:nvSpPr>
        <p:spPr>
          <a:xfrm>
            <a:off x="742184" y="1911810"/>
            <a:ext cx="1208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exciting</a:t>
            </a:r>
            <a:endParaRPr lang="zh-CN" altLang="en-US" sz="18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3695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考查名词。句意：在中国文化中，有十二生肖代表不同的年份。根据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可知，此处用复数形式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animals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60129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考查形容词辨析。句意：顺序是由一场激动人心的渡河比赛决定的。根据上下文，比赛是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激动人心的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危险的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541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14879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people didn’t know how to tell time, and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</a:t>
            </a:r>
            <a:r>
              <a:rPr lang="zh-CN" altLang="zh-CN" sz="230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en-US" altLang="zh-CN" sz="23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ˈ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>
                <a:solidFill>
                  <a:srgbClr val="000000"/>
                </a:solidFill>
                <a:ea typeface="IPAPANNEW"/>
                <a:cs typeface="Times New Roman" panose="02020603050405020304" pitchFamily="18" charset="0"/>
              </a:rPr>
              <a:t>ː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ə</a:t>
            </a:r>
            <a:r>
              <a:rPr lang="zh-CN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n/</a:t>
            </a:r>
            <a:r>
              <a:rPr lang="zh-CN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Jade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Emperor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wanted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he held a river-crossing race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animals were invited, and the first twelve animals to finish the race would have a year named after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</a:t>
            </a:r>
            <a:r>
              <a:rPr lang="zh-CN" altLang="zh-CN" sz="23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475329" y="832539"/>
            <a:ext cx="7825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even</a:t>
            </a:r>
            <a:endParaRPr lang="zh-CN" altLang="en-US" sz="2300"/>
          </a:p>
        </p:txBody>
      </p:sp>
      <p:sp>
        <p:nvSpPr>
          <p:cNvPr id="4" name="矩形 3"/>
          <p:cNvSpPr/>
          <p:nvPr/>
        </p:nvSpPr>
        <p:spPr>
          <a:xfrm>
            <a:off x="9811092" y="1367700"/>
            <a:ext cx="926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to tell</a:t>
            </a:r>
            <a:endParaRPr lang="zh-CN" altLang="en-US" sz="2300"/>
          </a:p>
        </p:txBody>
      </p:sp>
      <p:sp>
        <p:nvSpPr>
          <p:cNvPr id="5" name="矩形 4"/>
          <p:cNvSpPr/>
          <p:nvPr/>
        </p:nvSpPr>
        <p:spPr>
          <a:xfrm>
            <a:off x="7297385" y="2418403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them</a:t>
            </a:r>
            <a:endParaRPr lang="zh-CN" altLang="en-US" sz="23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6236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考查副词。句意：很久很久以前，人们不知道如何报时，就连玉皇大帝自己也不知道自己多大了。根据音标可知，此处为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甚至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571" y="3927301"/>
            <a:ext cx="11485848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考查非谓语动词。句意：他想找到一种报时的方法。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way to do sth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一种做某事的方法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，是固定搭配。故填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tell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991135"/>
            <a:ext cx="11485848" cy="16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考查代词。句意：所有的动物都被邀请了，前十二只完成比赛的动物将以它们的名字命名一年。分析句子结构可知，此处应用人称代词宾格形式作宾语，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endParaRPr lang="en-US" altLang="zh-CN" sz="23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859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17072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that time, Cat and Rat were good friends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decided to go together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 asked Rat to wake him up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of the race, Rat woke up very early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</a:t>
            </a:r>
            <a:r>
              <a:rPr lang="en-US" altLang="zh-CN" sz="26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 straight to the race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forgot all about Cat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02828" y="1441057"/>
            <a:ext cx="71365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 On</a:t>
            </a:r>
            <a:endParaRPr lang="zh-CN" altLang="en-US" sz="2600"/>
          </a:p>
        </p:txBody>
      </p:sp>
      <p:cxnSp>
        <p:nvCxnSpPr>
          <p:cNvPr id="5" name="直接连接符 4"/>
          <p:cNvCxnSpPr/>
          <p:nvPr/>
        </p:nvCxnSpPr>
        <p:spPr>
          <a:xfrm>
            <a:off x="10631710" y="2276872"/>
            <a:ext cx="1152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450592" y="2041994"/>
            <a:ext cx="118333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excited</a:t>
            </a:r>
            <a:endParaRPr lang="zh-CN" altLang="en-US" sz="26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076353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考查介词。句意：比赛那天，老鼠醒得很早。根据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day of the race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表示具体的一天可知，此处用介词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，句首首字母大写。故填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046" y="4264815"/>
            <a:ext cx="11485848" cy="121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6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6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考查形容词。句意：他非常兴奋。分析句子结构可知，此处用形容词作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表语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，主语为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感到兴奋的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符合。故填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71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 met Ox on the 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Ox if he could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across the river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Ox agreed and Rat jumped onto his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when they were about to reach the finish line, Rat jumped off Ox and landed first, becoming the first animal to finish the race, while Ox was second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Next, Tiger swam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arrived in the third place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came Rabbit, Dragon, Snake, Horse, Sheep, Monkey, Rooster, Dog, and Pig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矩形 3"/>
          <p:cNvSpPr/>
          <p:nvPr/>
        </p:nvSpPr>
        <p:spPr>
          <a:xfrm>
            <a:off x="7713559" y="747452"/>
            <a:ext cx="9012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carry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6403287" y="2249284"/>
            <a:ext cx="11592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quickly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3068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考查动词。句意：他问牛是否能背他过河。根据空前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可知，此处用动词原形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39338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考查副词。句意：接着，老虎游得很快，第三名到达。分析句子结构可知，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此处用副词形式作状语，修饰动词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swam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en-US" altLang="zh-CN" sz="2400" b="1" spc="-9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</a:t>
            </a:r>
            <a:r>
              <a:rPr lang="en-US" altLang="zh-CN" sz="2400" b="1" spc="-9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56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 walked home with the first prize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Cat saw Rat with the prize and got very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Rat did not wake him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cats have been running after rats ever since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999890" y="2441213"/>
            <a:ext cx="10054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why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140968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考查表语从句引导词。句意：这就是为什么猫一直在追赶老鼠。根据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is ... cats have been running after rats ever since.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和语境可知，此处表示原因，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5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684</Words>
  <Application>Microsoft Office PowerPoint</Application>
  <PresentationFormat>自定义</PresentationFormat>
  <Paragraphs>31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IPAPANNEW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2025-09-13T08:06:26Z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